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6" r:id="rId4"/>
    <p:sldId id="258" r:id="rId5"/>
    <p:sldId id="259" r:id="rId6"/>
    <p:sldId id="268" r:id="rId7"/>
    <p:sldId id="260" r:id="rId8"/>
    <p:sldId id="261" r:id="rId9"/>
    <p:sldId id="262" r:id="rId10"/>
    <p:sldId id="263" r:id="rId11"/>
    <p:sldId id="267" r:id="rId12"/>
    <p:sldId id="264" r:id="rId13"/>
    <p:sldId id="265" r:id="rId14"/>
  </p:sldIdLst>
  <p:sldSz cx="14630400" cy="8229600"/>
  <p:notesSz cx="8229600" cy="146304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Roboto" panose="020B0604020202020204" charset="0"/>
      <p:regular r:id="rId20"/>
      <p:bold r:id="rId21"/>
      <p:italic r:id="rId22"/>
      <p:boldItalic r:id="rId23"/>
    </p:embeddedFont>
    <p:embeddedFont>
      <p:font typeface="Host Grotesk Medium" panose="020B0504030402000203" pitchFamily="34" charset="0"/>
      <p:regular r:id="rId24"/>
      <p:italic r:id="rId25"/>
    </p:embeddedFont>
    <p:embeddedFont>
      <p:font typeface="Host Grotesk Light" panose="020B0504030402000203" pitchFamily="34" charset="0"/>
      <p:regular r:id="rId26"/>
      <p: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3C4E"/>
    <a:srgbClr val="384653"/>
    <a:srgbClr val="FAF9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3" autoAdjust="0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66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4722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5522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866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341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5760720" cy="8229600"/>
          </a:xfrm>
          <a:prstGeom prst="rect">
            <a:avLst/>
          </a:prstGeom>
          <a:solidFill>
            <a:srgbClr val="DFDFE0"/>
          </a:solidFill>
          <a:ln/>
        </p:spPr>
      </p:sp>
      <p:sp>
        <p:nvSpPr>
          <p:cNvPr id="5" name="Text 1"/>
          <p:cNvSpPr/>
          <p:nvPr/>
        </p:nvSpPr>
        <p:spPr>
          <a:xfrm>
            <a:off x="6280190" y="306585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Distributed Point-of-Sale System</a:t>
            </a:r>
            <a:endParaRPr lang="en-US" sz="4450" dirty="0"/>
          </a:p>
        </p:txBody>
      </p:sp>
      <p:sp>
        <p:nvSpPr>
          <p:cNvPr id="6" name="Text 2"/>
          <p:cNvSpPr/>
          <p:nvPr/>
        </p:nvSpPr>
        <p:spPr>
          <a:xfrm>
            <a:off x="6280190" y="4823579"/>
            <a:ext cx="75564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scalable retail database solution for multi-branch operations</a:t>
            </a:r>
            <a:endParaRPr lang="en-US" sz="175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74"/>
          <a:stretch/>
        </p:blipFill>
        <p:spPr>
          <a:xfrm>
            <a:off x="-1" y="0"/>
            <a:ext cx="5760721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63297"/>
            <a:ext cx="66002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System Results: Live Data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25704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Successfully processed orders with automatic inventory updates and payment tracking across distributed stores.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321016"/>
            <a:ext cx="4196358" cy="1345168"/>
          </a:xfrm>
          <a:prstGeom prst="roundRect">
            <a:avLst>
              <a:gd name="adj" fmla="val 10876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4321016"/>
            <a:ext cx="121920" cy="134516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520071" y="45783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Order UUID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5068729"/>
            <a:ext cx="359033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Global transaction identifier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4321016"/>
            <a:ext cx="4196358" cy="1345168"/>
          </a:xfrm>
          <a:prstGeom prst="roundRect">
            <a:avLst>
              <a:gd name="adj" fmla="val 10876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482" y="4321016"/>
            <a:ext cx="121920" cy="134516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943243" y="45783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Order Details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565696" y="5068729"/>
            <a:ext cx="359033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Store-level transaction records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9640133" y="4321016"/>
            <a:ext cx="4196358" cy="1345168"/>
          </a:xfrm>
          <a:prstGeom prst="roundRect">
            <a:avLst>
              <a:gd name="adj" fmla="val 10876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9653" y="4321016"/>
            <a:ext cx="121920" cy="134516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366415" y="45783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Inventory Updates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9988868" y="5068729"/>
            <a:ext cx="359033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stock adjustments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  <p:bldP spid="7" grpId="0" animBg="1"/>
      <p:bldP spid="10" grpId="0" animBg="1"/>
      <p:bldP spid="11" grpId="0" animBg="1"/>
      <p:bldP spid="14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/>
          <p:nvPr/>
        </p:nvPicPr>
        <p:blipFill>
          <a:blip r:embed="rId3"/>
          <a:stretch>
            <a:fillRect/>
          </a:stretch>
        </p:blipFill>
        <p:spPr>
          <a:xfrm>
            <a:off x="875712" y="1513887"/>
            <a:ext cx="3133725" cy="942975"/>
          </a:xfrm>
          <a:prstGeom prst="rect">
            <a:avLst/>
          </a:prstGeom>
        </p:spPr>
      </p:pic>
      <p:pic>
        <p:nvPicPr>
          <p:cNvPr id="30" name="Picture 29"/>
          <p:cNvPicPr/>
          <p:nvPr/>
        </p:nvPicPr>
        <p:blipFill>
          <a:blip r:embed="rId4"/>
          <a:stretch>
            <a:fillRect/>
          </a:stretch>
        </p:blipFill>
        <p:spPr>
          <a:xfrm>
            <a:off x="4862486" y="1513887"/>
            <a:ext cx="8780320" cy="803428"/>
          </a:xfrm>
          <a:prstGeom prst="rect">
            <a:avLst/>
          </a:prstGeom>
        </p:spPr>
      </p:pic>
      <p:pic>
        <p:nvPicPr>
          <p:cNvPr id="31" name="Picture 30"/>
          <p:cNvPicPr/>
          <p:nvPr/>
        </p:nvPicPr>
        <p:blipFill>
          <a:blip r:embed="rId5"/>
          <a:stretch>
            <a:fillRect/>
          </a:stretch>
        </p:blipFill>
        <p:spPr>
          <a:xfrm>
            <a:off x="875712" y="3409950"/>
            <a:ext cx="4705985" cy="1409700"/>
          </a:xfrm>
          <a:prstGeom prst="rect">
            <a:avLst/>
          </a:prstGeom>
        </p:spPr>
      </p:pic>
      <p:pic>
        <p:nvPicPr>
          <p:cNvPr id="32" name="Picture 31"/>
          <p:cNvPicPr/>
          <p:nvPr/>
        </p:nvPicPr>
        <p:blipFill>
          <a:blip r:embed="rId5"/>
          <a:stretch>
            <a:fillRect/>
          </a:stretch>
        </p:blipFill>
        <p:spPr>
          <a:xfrm>
            <a:off x="8936821" y="3409950"/>
            <a:ext cx="4705985" cy="1409700"/>
          </a:xfrm>
          <a:prstGeom prst="rect">
            <a:avLst/>
          </a:prstGeom>
        </p:spPr>
      </p:pic>
      <p:pic>
        <p:nvPicPr>
          <p:cNvPr id="33" name="Picture 32"/>
          <p:cNvPicPr/>
          <p:nvPr/>
        </p:nvPicPr>
        <p:blipFill>
          <a:blip r:embed="rId6"/>
          <a:stretch>
            <a:fillRect/>
          </a:stretch>
        </p:blipFill>
        <p:spPr>
          <a:xfrm>
            <a:off x="875712" y="5912285"/>
            <a:ext cx="5732145" cy="472440"/>
          </a:xfrm>
          <a:prstGeom prst="rect">
            <a:avLst/>
          </a:prstGeom>
        </p:spPr>
      </p:pic>
      <p:pic>
        <p:nvPicPr>
          <p:cNvPr id="34" name="Picture 33"/>
          <p:cNvPicPr/>
          <p:nvPr/>
        </p:nvPicPr>
        <p:blipFill>
          <a:blip r:embed="rId7"/>
          <a:stretch>
            <a:fillRect/>
          </a:stretch>
        </p:blipFill>
        <p:spPr>
          <a:xfrm>
            <a:off x="7603299" y="5912285"/>
            <a:ext cx="6039507" cy="510485"/>
          </a:xfrm>
          <a:prstGeom prst="rect">
            <a:avLst/>
          </a:prstGeom>
        </p:spPr>
      </p:pic>
      <p:sp>
        <p:nvSpPr>
          <p:cNvPr id="35" name="Text 4"/>
          <p:cNvSpPr/>
          <p:nvPr/>
        </p:nvSpPr>
        <p:spPr>
          <a:xfrm>
            <a:off x="849550" y="2763325"/>
            <a:ext cx="359033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750" dirty="0" smtClean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UUID</a:t>
            </a:r>
            <a:endParaRPr lang="en-US" sz="1750" dirty="0"/>
          </a:p>
        </p:txBody>
      </p:sp>
      <p:sp>
        <p:nvSpPr>
          <p:cNvPr id="36" name="Text 4"/>
          <p:cNvSpPr/>
          <p:nvPr/>
        </p:nvSpPr>
        <p:spPr>
          <a:xfrm>
            <a:off x="849550" y="5126113"/>
            <a:ext cx="359033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750" dirty="0" smtClean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Order Items</a:t>
            </a:r>
            <a:endParaRPr lang="en-US" sz="1750" dirty="0"/>
          </a:p>
        </p:txBody>
      </p:sp>
      <p:sp>
        <p:nvSpPr>
          <p:cNvPr id="37" name="Text 4"/>
          <p:cNvSpPr/>
          <p:nvPr/>
        </p:nvSpPr>
        <p:spPr>
          <a:xfrm>
            <a:off x="849550" y="6830735"/>
            <a:ext cx="359033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750" dirty="0" smtClean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Payment</a:t>
            </a:r>
            <a:endParaRPr lang="en-US" sz="1750" dirty="0"/>
          </a:p>
        </p:txBody>
      </p:sp>
      <p:sp>
        <p:nvSpPr>
          <p:cNvPr id="39" name="Text 4"/>
          <p:cNvSpPr/>
          <p:nvPr/>
        </p:nvSpPr>
        <p:spPr>
          <a:xfrm>
            <a:off x="10054438" y="2561690"/>
            <a:ext cx="359033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1750" dirty="0" smtClean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Order</a:t>
            </a:r>
            <a:endParaRPr lang="en-US" sz="1750" dirty="0"/>
          </a:p>
        </p:txBody>
      </p:sp>
      <p:sp>
        <p:nvSpPr>
          <p:cNvPr id="40" name="Text 4"/>
          <p:cNvSpPr/>
          <p:nvPr/>
        </p:nvSpPr>
        <p:spPr>
          <a:xfrm>
            <a:off x="10054438" y="5064025"/>
            <a:ext cx="359033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1750" dirty="0" smtClean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Inventory</a:t>
            </a:r>
            <a:endParaRPr lang="en-US" sz="1750" dirty="0"/>
          </a:p>
        </p:txBody>
      </p:sp>
      <p:sp>
        <p:nvSpPr>
          <p:cNvPr id="41" name="Text 4"/>
          <p:cNvSpPr/>
          <p:nvPr/>
        </p:nvSpPr>
        <p:spPr>
          <a:xfrm>
            <a:off x="10054438" y="6707590"/>
            <a:ext cx="359033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1750" dirty="0" smtClean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Order Mapping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50138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9" grpId="0" animBg="1"/>
      <p:bldP spid="40" grpId="0" animBg="1"/>
      <p:bldP spid="4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88143"/>
            <a:ext cx="67612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Fault Tolerance &amp; Security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37083"/>
            <a:ext cx="4196358" cy="1639610"/>
          </a:xfrm>
          <a:prstGeom prst="roundRect">
            <a:avLst>
              <a:gd name="adj" fmla="val 581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4715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Replication Logging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961936"/>
            <a:ext cx="372749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Every sync attempt tracked; failed replications logged for retry.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237083"/>
            <a:ext cx="4196358" cy="1639610"/>
          </a:xfrm>
          <a:prstGeom prst="roundRect">
            <a:avLst>
              <a:gd name="adj" fmla="val 581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54715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Role-Based Access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961936"/>
            <a:ext cx="372749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dblink_user limited to SELECT, INSERT, UPDATE—no DROP/DELETE.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237083"/>
            <a:ext cx="4196358" cy="1639610"/>
          </a:xfrm>
          <a:prstGeom prst="roundRect">
            <a:avLst>
              <a:gd name="adj" fmla="val 581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54715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Backup &amp; Recovery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961936"/>
            <a:ext cx="372749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pg_dump backups with pg_restore recovery for disaster scenarios.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5282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Conclusion &amp; Future Enhancements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373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Achievements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218503"/>
            <a:ext cx="350150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Eliminated single point of failure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978122"/>
            <a:ext cx="350150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Reduced latency via local processing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737741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Ensured data consistency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157198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Implemented fault tolerance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36373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Future Roadmap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856321" y="4218503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Dynamic scaling for new cities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4637961"/>
            <a:ext cx="350150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PostgreSQL Logical Replication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5397579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ETL-based data warehouse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6321" y="5817037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Advanced analytics integration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92827" y="1567873"/>
            <a:ext cx="11045537" cy="2831544"/>
          </a:xfrm>
          <a:prstGeom prst="rect">
            <a:avLst/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50" dirty="0" smtClean="0">
                <a:solidFill>
                  <a:srgbClr val="2E3C4E"/>
                </a:solidFill>
                <a:latin typeface="Host Grotesk Medium" panose="020B0504030402000203" pitchFamily="34" charset="0"/>
              </a:rPr>
              <a:t>Group 09</a:t>
            </a:r>
          </a:p>
          <a:p>
            <a:pPr algn="ctr"/>
            <a:r>
              <a:rPr lang="en-US" sz="4450" dirty="0" smtClean="0">
                <a:solidFill>
                  <a:srgbClr val="2E3C4E"/>
                </a:solidFill>
                <a:latin typeface="Host Grotesk Medium" panose="020B0504030402000203" pitchFamily="34" charset="0"/>
              </a:rPr>
              <a:t>Arham Sharif EB21102022 </a:t>
            </a:r>
          </a:p>
          <a:p>
            <a:pPr algn="ctr"/>
            <a:r>
              <a:rPr lang="en-US" sz="4450" dirty="0" smtClean="0">
                <a:solidFill>
                  <a:srgbClr val="2E3C4E"/>
                </a:solidFill>
                <a:latin typeface="Host Grotesk Medium" panose="020B0504030402000203" pitchFamily="34" charset="0"/>
              </a:rPr>
              <a:t>Subhan Ali EB22210006125</a:t>
            </a:r>
          </a:p>
          <a:p>
            <a:pPr algn="ctr"/>
            <a:r>
              <a:rPr lang="en-US" sz="4450" dirty="0" err="1" smtClean="0">
                <a:solidFill>
                  <a:srgbClr val="2E3C4E"/>
                </a:solidFill>
                <a:latin typeface="Host Grotesk Medium" panose="020B0504030402000203" pitchFamily="34" charset="0"/>
              </a:rPr>
              <a:t>Bisma</a:t>
            </a:r>
            <a:r>
              <a:rPr lang="en-US" sz="4450" dirty="0" smtClean="0">
                <a:solidFill>
                  <a:srgbClr val="2E3C4E"/>
                </a:solidFill>
                <a:latin typeface="Host Grotesk Medium" panose="020B0504030402000203" pitchFamily="34" charset="0"/>
              </a:rPr>
              <a:t> Imran EB22210006029</a:t>
            </a:r>
            <a:endParaRPr lang="en-US" sz="4450" dirty="0">
              <a:solidFill>
                <a:srgbClr val="2E3C4E"/>
              </a:solidFill>
              <a:latin typeface="Host Grotesk Medium" panose="020B050403040200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92828" y="4822934"/>
            <a:ext cx="11045536" cy="1169551"/>
          </a:xfrm>
          <a:prstGeom prst="rect">
            <a:avLst/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/>
            </a:lvl1pPr>
          </a:lstStyle>
          <a:p>
            <a:pPr algn="ctr"/>
            <a:r>
              <a:rPr lang="en-US" sz="1750" dirty="0">
                <a:solidFill>
                  <a:srgbClr val="384653"/>
                </a:solidFill>
                <a:latin typeface="Roboto" panose="020B0604020202020204" charset="0"/>
                <a:ea typeface="Roboto" panose="020B0604020202020204" charset="0"/>
              </a:rPr>
              <a:t>Course: Distributed Database Systems (BSCS 606)</a:t>
            </a:r>
            <a:br>
              <a:rPr lang="en-US" sz="1750" dirty="0">
                <a:solidFill>
                  <a:srgbClr val="384653"/>
                </a:solidFill>
                <a:latin typeface="Roboto" panose="020B0604020202020204" charset="0"/>
                <a:ea typeface="Roboto" panose="020B0604020202020204" charset="0"/>
              </a:rPr>
            </a:br>
            <a:r>
              <a:rPr lang="en-US" sz="1750" dirty="0" smtClean="0">
                <a:solidFill>
                  <a:srgbClr val="384653"/>
                </a:solidFill>
                <a:latin typeface="Roboto" panose="020B0604020202020204" charset="0"/>
                <a:ea typeface="Roboto" panose="020B0604020202020204" charset="0"/>
              </a:rPr>
              <a:t>Instructor</a:t>
            </a:r>
            <a:r>
              <a:rPr lang="en-US" sz="1750" dirty="0">
                <a:solidFill>
                  <a:srgbClr val="384653"/>
                </a:solidFill>
                <a:latin typeface="Roboto" panose="020B0604020202020204" charset="0"/>
                <a:ea typeface="Roboto" panose="020B0604020202020204" charset="0"/>
              </a:rPr>
              <a:t>: Dr. </a:t>
            </a:r>
            <a:r>
              <a:rPr lang="en-US" sz="1750" dirty="0" err="1">
                <a:solidFill>
                  <a:srgbClr val="384653"/>
                </a:solidFill>
                <a:latin typeface="Roboto" panose="020B0604020202020204" charset="0"/>
                <a:ea typeface="Roboto" panose="020B0604020202020204" charset="0"/>
              </a:rPr>
              <a:t>Taha</a:t>
            </a:r>
            <a:r>
              <a:rPr lang="en-US" sz="1750" dirty="0">
                <a:solidFill>
                  <a:srgbClr val="384653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750" dirty="0" err="1">
                <a:solidFill>
                  <a:srgbClr val="384653"/>
                </a:solidFill>
                <a:latin typeface="Roboto" panose="020B0604020202020204" charset="0"/>
                <a:ea typeface="Roboto" panose="020B0604020202020204" charset="0"/>
              </a:rPr>
              <a:t>Shabbir</a:t>
            </a:r>
            <a:r>
              <a:rPr lang="en-US" sz="1750" dirty="0">
                <a:solidFill>
                  <a:srgbClr val="384653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endParaRPr lang="en-US" sz="1750" dirty="0" smtClean="0">
              <a:solidFill>
                <a:srgbClr val="384653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algn="ctr"/>
            <a:r>
              <a:rPr lang="en-US" sz="1750" dirty="0" smtClean="0">
                <a:solidFill>
                  <a:srgbClr val="384653"/>
                </a:solidFill>
                <a:latin typeface="Roboto" panose="020B0604020202020204" charset="0"/>
                <a:ea typeface="Roboto" panose="020B0604020202020204" charset="0"/>
              </a:rPr>
              <a:t>Department</a:t>
            </a:r>
            <a:r>
              <a:rPr lang="en-US" sz="1750" dirty="0">
                <a:solidFill>
                  <a:srgbClr val="384653"/>
                </a:solidFill>
                <a:latin typeface="Roboto" panose="020B0604020202020204" charset="0"/>
                <a:ea typeface="Roboto" panose="020B0604020202020204" charset="0"/>
              </a:rPr>
              <a:t>: Department of Computer Science (UBIT) </a:t>
            </a:r>
            <a:endParaRPr lang="en-US" sz="1750" dirty="0" smtClean="0">
              <a:solidFill>
                <a:srgbClr val="384653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algn="ctr"/>
            <a:r>
              <a:rPr lang="en-US" sz="1750" dirty="0" smtClean="0">
                <a:solidFill>
                  <a:srgbClr val="384653"/>
                </a:solidFill>
                <a:latin typeface="Roboto" panose="020B0604020202020204" charset="0"/>
                <a:ea typeface="Roboto" panose="020B0604020202020204" charset="0"/>
              </a:rPr>
              <a:t>Institute</a:t>
            </a:r>
            <a:r>
              <a:rPr lang="en-US" sz="1750" dirty="0">
                <a:solidFill>
                  <a:srgbClr val="384653"/>
                </a:solidFill>
                <a:latin typeface="Roboto" panose="020B0604020202020204" charset="0"/>
                <a:ea typeface="Roboto" panose="020B0604020202020204" charset="0"/>
              </a:rPr>
              <a:t>: University of Karachi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372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The Problem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86194"/>
            <a:ext cx="3664744" cy="1979771"/>
          </a:xfrm>
          <a:prstGeom prst="roundRect">
            <a:avLst>
              <a:gd name="adj" fmla="val 4812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1206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Single Point of Failure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611047"/>
            <a:ext cx="3195876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Central database outage halts all store operations instantly.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886194"/>
            <a:ext cx="3664863" cy="1979771"/>
          </a:xfrm>
          <a:prstGeom prst="roundRect">
            <a:avLst>
              <a:gd name="adj" fmla="val 4812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782" y="31206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High Latency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782" y="3611047"/>
            <a:ext cx="3195995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Cashiers wait for queries traveling to distant central servers.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092779"/>
            <a:ext cx="7556421" cy="1299448"/>
          </a:xfrm>
          <a:prstGeom prst="roundRect">
            <a:avLst>
              <a:gd name="adj" fmla="val 733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3272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Network Dependency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817632"/>
            <a:ext cx="708755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System performance entirely dependent on network stability.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7042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2687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The Solution: Distributed Architecture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484596"/>
            <a:ext cx="75564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hybrid approach combining centralized master data with localized transactional operations across Karachi and Lahore stores.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420070"/>
            <a:ext cx="1134070" cy="13608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641074" y="36468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Central Database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641074" y="4137303"/>
            <a:ext cx="619553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Master data: Products, Categories, Cities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780955"/>
            <a:ext cx="1134070" cy="136088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641074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Store Databases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7641074" y="5498187"/>
            <a:ext cx="619553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Local operations: Orders, Inventory, Payments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6141839"/>
            <a:ext cx="1134070" cy="136088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641074" y="63686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Replication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7641074" y="6859072"/>
            <a:ext cx="619553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Trigger-based sync of customer and store data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0615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Database Design: Core Entities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90687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Central Database (pos_central)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526161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Products &amp; Categories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945618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Cities &amp; Stores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365075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 (master)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784532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Order Mapping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6203990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Replication Logs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3590687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Store Databases (karachi_db, lahore_db)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342721" y="4526161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Orders &amp; Order Items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4945618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Payments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5365075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Inventory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42721" y="5784532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Replicated Customers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342721" y="6203990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Replicated Stores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4"/>
          <p:cNvSpPr/>
          <p:nvPr/>
        </p:nvSpPr>
        <p:spPr>
          <a:xfrm>
            <a:off x="1068887" y="6388637"/>
            <a:ext cx="359033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750" dirty="0" err="1" smtClean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pos_central</a:t>
            </a:r>
            <a:endParaRPr lang="en-US" sz="1750" dirty="0"/>
          </a:p>
        </p:txBody>
      </p:sp>
      <p:pic>
        <p:nvPicPr>
          <p:cNvPr id="2050" name="Picture 2" descr="pos_centr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5" r="17677"/>
          <a:stretch>
            <a:fillRect/>
          </a:stretch>
        </p:blipFill>
        <p:spPr bwMode="auto">
          <a:xfrm>
            <a:off x="531005" y="1479194"/>
            <a:ext cx="4657725" cy="44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4"/>
          <p:cNvSpPr/>
          <p:nvPr/>
        </p:nvSpPr>
        <p:spPr>
          <a:xfrm>
            <a:off x="10026233" y="6382489"/>
            <a:ext cx="359033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750" dirty="0" smtClean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stores</a:t>
            </a:r>
            <a:endParaRPr lang="en-US" sz="1750" dirty="0"/>
          </a:p>
        </p:txBody>
      </p:sp>
      <p:pic>
        <p:nvPicPr>
          <p:cNvPr id="17" name="Picture 16" descr="D:\Projects\BSCS-UBIT-2k21\Distributed Database Systems\Distributed Retail Point of Sale (POS) System\ERD\karachi_db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17"/>
          <a:stretch/>
        </p:blipFill>
        <p:spPr bwMode="auto">
          <a:xfrm>
            <a:off x="9894640" y="430324"/>
            <a:ext cx="3853517" cy="56706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0020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3380"/>
            <a:ext cx="61585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Fragmentation Strategy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85787"/>
            <a:ext cx="13042821" cy="1639610"/>
          </a:xfrm>
          <a:prstGeom prst="roundRect">
            <a:avLst>
              <a:gd name="adj" fmla="val 581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493407"/>
            <a:ext cx="6513790" cy="1624370"/>
          </a:xfrm>
          <a:prstGeom prst="roundRect">
            <a:avLst>
              <a:gd name="adj" fmla="val 5865"/>
            </a:avLst>
          </a:prstGeom>
          <a:solidFill>
            <a:srgbClr val="D9EDF2"/>
          </a:solidFill>
          <a:ln/>
        </p:spPr>
      </p:sp>
      <p:sp>
        <p:nvSpPr>
          <p:cNvPr id="5" name="Text 3"/>
          <p:cNvSpPr/>
          <p:nvPr/>
        </p:nvSpPr>
        <p:spPr>
          <a:xfrm>
            <a:off x="1028224" y="2720221"/>
            <a:ext cx="32514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Horizontal Fragmentation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3210639"/>
            <a:ext cx="6060162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 and Stores split by city_id across databases.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315200" y="2493407"/>
            <a:ext cx="6513790" cy="1624370"/>
          </a:xfrm>
          <a:prstGeom prst="rect">
            <a:avLst/>
          </a:prstGeom>
          <a:solidFill>
            <a:srgbClr val="D9EDF2"/>
          </a:solidFill>
          <a:ln/>
        </p:spPr>
      </p:sp>
      <p:sp>
        <p:nvSpPr>
          <p:cNvPr id="8" name="Shape 6"/>
          <p:cNvSpPr/>
          <p:nvPr/>
        </p:nvSpPr>
        <p:spPr>
          <a:xfrm>
            <a:off x="7315200" y="2493407"/>
            <a:ext cx="30480" cy="1624370"/>
          </a:xfrm>
          <a:prstGeom prst="roundRect">
            <a:avLst>
              <a:gd name="adj" fmla="val 312558"/>
            </a:avLst>
          </a:prstGeom>
          <a:solidFill>
            <a:srgbClr val="BFD3D8"/>
          </a:solidFill>
          <a:ln/>
        </p:spPr>
      </p:sp>
      <p:sp>
        <p:nvSpPr>
          <p:cNvPr id="9" name="Text 7"/>
          <p:cNvSpPr/>
          <p:nvPr/>
        </p:nvSpPr>
        <p:spPr>
          <a:xfrm>
            <a:off x="7542014" y="27202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Local Decentralization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42014" y="3210639"/>
            <a:ext cx="6060162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Orders, Inventory, Payments maintained exclusively at store level.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380547"/>
            <a:ext cx="13042821" cy="2525554"/>
          </a:xfrm>
          <a:prstGeom prst="roundRect">
            <a:avLst>
              <a:gd name="adj" fmla="val 377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801410" y="4388168"/>
            <a:ext cx="13027581" cy="6275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28462" y="4531876"/>
            <a:ext cx="34507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Table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4940498" y="4531876"/>
            <a:ext cx="27955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Type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8197334" y="4531876"/>
            <a:ext cx="27955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Fragment Key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11454170" y="4531876"/>
            <a:ext cx="214800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Location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5015746"/>
            <a:ext cx="13027581" cy="62757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28462" y="5159454"/>
            <a:ext cx="34507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4940498" y="5159454"/>
            <a:ext cx="27955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Horizontal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8197334" y="5159454"/>
            <a:ext cx="27955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city_id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11454170" y="5159454"/>
            <a:ext cx="214800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Central → Store DBs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801410" y="5643324"/>
            <a:ext cx="13027581" cy="6275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1028462" y="5787033"/>
            <a:ext cx="34507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Orders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4940498" y="5787033"/>
            <a:ext cx="27955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Local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8197334" y="5787033"/>
            <a:ext cx="27955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Store-level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11454170" y="5787033"/>
            <a:ext cx="214800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Store DB only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801410" y="6270903"/>
            <a:ext cx="13027581" cy="62757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1028462" y="6414611"/>
            <a:ext cx="34507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Inventory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4940498" y="6414611"/>
            <a:ext cx="27955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Local</a:t>
            </a:r>
            <a:endParaRPr lang="en-US" sz="1750" dirty="0"/>
          </a:p>
        </p:txBody>
      </p:sp>
      <p:sp>
        <p:nvSpPr>
          <p:cNvPr id="30" name="Text 28"/>
          <p:cNvSpPr/>
          <p:nvPr/>
        </p:nvSpPr>
        <p:spPr>
          <a:xfrm>
            <a:off x="8197334" y="6414611"/>
            <a:ext cx="27955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Store-level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11454170" y="6414611"/>
            <a:ext cx="214800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Store DB only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9" grpId="0" animBg="1"/>
      <p:bldP spid="10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02750"/>
            <a:ext cx="89406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Replication &amp; Concurrency Control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5169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06735"/>
            <a:ext cx="4196358" cy="304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5481042"/>
            <a:ext cx="33514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Trigger-Based Replication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93790" y="5971461"/>
            <a:ext cx="4196358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AFTER INSERT/UPDATE triggers on Customers and Stores invoke replication functions using dblink.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5216962" y="495169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962" y="5306735"/>
            <a:ext cx="4196358" cy="304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216962" y="54810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Asynchronous Sync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216962" y="5971461"/>
            <a:ext cx="4196358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propagates to appropriate store database based on city_id.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9640133" y="495169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0133" y="5306735"/>
            <a:ext cx="4196358" cy="3048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640133" y="54810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Pessimistic Locking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9640133" y="5971461"/>
            <a:ext cx="4196358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UPDATE locks prevent simultaneous inventory modifications during order processing.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7721"/>
            <a:ext cx="87995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Implementation: Order Processing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80128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ProcessOrder stored procedure handles complex transactions with inventory locking and distributed mapping.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15603"/>
            <a:ext cx="6407944" cy="1143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38228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Calculate Total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313277"/>
            <a:ext cx="595431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Sum all items: quantity × price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548" y="3356834"/>
            <a:ext cx="6408063" cy="11430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55362" y="41966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Lock Inventory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655362" y="4687098"/>
            <a:ext cx="595443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Exclusive locks prevent concurrent modifications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447228"/>
            <a:ext cx="6407944" cy="11430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20604" y="63544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Insert Records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20604" y="6844903"/>
            <a:ext cx="595431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Orders, items, payments created locally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548" y="5107067"/>
            <a:ext cx="6408063" cy="11430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655362" y="60143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Map Globally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655362" y="6504742"/>
            <a:ext cx="595443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UUID sent to central Order_Mapping table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441</Words>
  <Application>Microsoft Office PowerPoint</Application>
  <PresentationFormat>Custom</PresentationFormat>
  <Paragraphs>125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</vt:lpstr>
      <vt:lpstr>Roboto</vt:lpstr>
      <vt:lpstr>Host Grotesk Medium</vt:lpstr>
      <vt:lpstr>Arial</vt:lpstr>
      <vt:lpstr>Host Grotesk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SUBHAN ALI SIDDIQUI</dc:creator>
  <cp:lastModifiedBy>Arham Sharif</cp:lastModifiedBy>
  <cp:revision>12</cp:revision>
  <dcterms:created xsi:type="dcterms:W3CDTF">2025-10-19T17:27:53Z</dcterms:created>
  <dcterms:modified xsi:type="dcterms:W3CDTF">2025-10-28T06:08:53Z</dcterms:modified>
</cp:coreProperties>
</file>